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7"/>
  </p:notesMasterIdLst>
  <p:sldIdLst>
    <p:sldId id="256" r:id="rId2"/>
    <p:sldId id="258" r:id="rId3"/>
    <p:sldId id="259" r:id="rId4"/>
    <p:sldId id="311" r:id="rId5"/>
    <p:sldId id="310" r:id="rId6"/>
  </p:sldIdLst>
  <p:sldSz cx="9144000" cy="5143500" type="screen16x9"/>
  <p:notesSz cx="6858000" cy="9144000"/>
  <p:embeddedFontLst>
    <p:embeddedFont>
      <p:font typeface="Audiowide" panose="020B0604020202020204" charset="0"/>
      <p:regular r:id="rId8"/>
    </p:embeddedFont>
    <p:embeddedFont>
      <p:font typeface="Karla" pitchFamily="2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C3DB36-5B87-4846-9251-98C08EFA3140}">
  <a:tblStyle styleId="{A4C3DB36-5B87-4846-9251-98C08EFA31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4" d="100"/>
          <a:sy n="134" d="100"/>
        </p:scale>
        <p:origin x="876" y="-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1caab1d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1caab1d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ddd26cc8a4_0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ddd26cc8a4_0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2420fcad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2420fcadb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>
          <a:extLst>
            <a:ext uri="{FF2B5EF4-FFF2-40B4-BE49-F238E27FC236}">
              <a16:creationId xmlns:a16="http://schemas.microsoft.com/office/drawing/2014/main" id="{F0697933-5223-1A84-CAF8-E12698783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2420fcadbf_0_17:notes">
            <a:extLst>
              <a:ext uri="{FF2B5EF4-FFF2-40B4-BE49-F238E27FC236}">
                <a16:creationId xmlns:a16="http://schemas.microsoft.com/office/drawing/2014/main" id="{227B84BC-7E65-20A5-F4A8-219C0C21FE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2420fcadbf_0_17:notes">
            <a:extLst>
              <a:ext uri="{FF2B5EF4-FFF2-40B4-BE49-F238E27FC236}">
                <a16:creationId xmlns:a16="http://schemas.microsoft.com/office/drawing/2014/main" id="{BBF44A62-DFC7-0FA4-80AB-E5C223093E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2322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25850" y="1317528"/>
            <a:ext cx="5892300" cy="2358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25850" y="3778500"/>
            <a:ext cx="5892300" cy="47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-1011050" y="-447675"/>
            <a:ext cx="5892301" cy="364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10800000">
            <a:off x="4261050" y="1962150"/>
            <a:ext cx="5892301" cy="36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491888" y="1682463"/>
            <a:ext cx="3312300" cy="111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7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4491888" y="2851113"/>
            <a:ext cx="3312300" cy="6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1931113" y="1872250"/>
            <a:ext cx="1728900" cy="118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25" name="Google Shape;25;p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-1015800" y="-419100"/>
            <a:ext cx="6190054" cy="383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10800000">
            <a:off x="4352926" y="1967775"/>
            <a:ext cx="5790899" cy="358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6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6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 rotWithShape="1">
          <a:blip r:embed="rId3">
            <a:alphaModFix amt="75000"/>
          </a:blip>
          <a:srcRect l="24087" t="19903"/>
          <a:stretch/>
        </p:blipFill>
        <p:spPr>
          <a:xfrm>
            <a:off x="-104775" y="-85500"/>
            <a:ext cx="3714749" cy="242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6"/>
          <p:cNvPicPr preferRelativeResize="0"/>
          <p:nvPr/>
        </p:nvPicPr>
        <p:blipFill rotWithShape="1">
          <a:blip r:embed="rId3">
            <a:alphaModFix amt="75000"/>
          </a:blip>
          <a:srcRect l="22039" t="14089"/>
          <a:stretch/>
        </p:blipFill>
        <p:spPr>
          <a:xfrm rot="-10799995">
            <a:off x="5705475" y="2752926"/>
            <a:ext cx="3629025" cy="2476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3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/>
          </p:nvPr>
        </p:nvSpPr>
        <p:spPr>
          <a:xfrm>
            <a:off x="713224" y="1835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713224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2"/>
          </p:nvPr>
        </p:nvSpPr>
        <p:spPr>
          <a:xfrm>
            <a:off x="713224" y="3680488"/>
            <a:ext cx="23055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3"/>
          </p:nvPr>
        </p:nvSpPr>
        <p:spPr>
          <a:xfrm>
            <a:off x="713224" y="41146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4"/>
          </p:nvPr>
        </p:nvSpPr>
        <p:spPr>
          <a:xfrm>
            <a:off x="3419251" y="3680488"/>
            <a:ext cx="23055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5"/>
          </p:nvPr>
        </p:nvSpPr>
        <p:spPr>
          <a:xfrm>
            <a:off x="3419251" y="41146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6"/>
          </p:nvPr>
        </p:nvSpPr>
        <p:spPr>
          <a:xfrm>
            <a:off x="3419251" y="1835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7"/>
          </p:nvPr>
        </p:nvSpPr>
        <p:spPr>
          <a:xfrm>
            <a:off x="3419251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8" hasCustomPrompt="1"/>
          </p:nvPr>
        </p:nvSpPr>
        <p:spPr>
          <a:xfrm>
            <a:off x="1415374" y="134477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9" hasCustomPrompt="1"/>
          </p:nvPr>
        </p:nvSpPr>
        <p:spPr>
          <a:xfrm>
            <a:off x="4121401" y="319002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13" hasCustomPrompt="1"/>
          </p:nvPr>
        </p:nvSpPr>
        <p:spPr>
          <a:xfrm>
            <a:off x="1415374" y="319002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14" hasCustomPrompt="1"/>
          </p:nvPr>
        </p:nvSpPr>
        <p:spPr>
          <a:xfrm>
            <a:off x="4121401" y="134477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15"/>
          </p:nvPr>
        </p:nvSpPr>
        <p:spPr>
          <a:xfrm>
            <a:off x="6125276" y="3680488"/>
            <a:ext cx="23055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6"/>
          </p:nvPr>
        </p:nvSpPr>
        <p:spPr>
          <a:xfrm>
            <a:off x="6125276" y="4114613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17"/>
          </p:nvPr>
        </p:nvSpPr>
        <p:spPr>
          <a:xfrm>
            <a:off x="6125276" y="1835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8"/>
          </p:nvPr>
        </p:nvSpPr>
        <p:spPr>
          <a:xfrm>
            <a:off x="6125276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19" hasCustomPrompt="1"/>
          </p:nvPr>
        </p:nvSpPr>
        <p:spPr>
          <a:xfrm>
            <a:off x="6827426" y="319002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20" hasCustomPrompt="1"/>
          </p:nvPr>
        </p:nvSpPr>
        <p:spPr>
          <a:xfrm>
            <a:off x="6827426" y="1344775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pic>
        <p:nvPicPr>
          <p:cNvPr id="119" name="Google Shape;119;p1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-5400000">
            <a:off x="-1377750" y="2269750"/>
            <a:ext cx="4857272" cy="300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5400000">
            <a:off x="5366340" y="82974"/>
            <a:ext cx="5095572" cy="315487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3"/>
          <p:cNvSpPr txBox="1">
            <a:spLocks noGrp="1"/>
          </p:cNvSpPr>
          <p:nvPr>
            <p:ph type="title" idx="21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6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6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6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6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9" name="Google Shape;269;p26"/>
          <p:cNvPicPr preferRelativeResize="0"/>
          <p:nvPr/>
        </p:nvPicPr>
        <p:blipFill rotWithShape="1">
          <a:blip r:embed="rId3">
            <a:alphaModFix amt="75000"/>
          </a:blip>
          <a:srcRect l="20356"/>
          <a:stretch/>
        </p:blipFill>
        <p:spPr>
          <a:xfrm rot="5400000">
            <a:off x="4631025" y="510125"/>
            <a:ext cx="5524500" cy="429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6"/>
          <p:cNvPicPr preferRelativeResize="0"/>
          <p:nvPr/>
        </p:nvPicPr>
        <p:blipFill rotWithShape="1">
          <a:blip r:embed="rId3">
            <a:alphaModFix amt="75000"/>
          </a:blip>
          <a:srcRect l="16645" t="537"/>
          <a:stretch/>
        </p:blipFill>
        <p:spPr>
          <a:xfrm rot="-5399997">
            <a:off x="-1058539" y="294014"/>
            <a:ext cx="5654502" cy="4177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37000">
              <a:schemeClr val="dk1"/>
            </a:gs>
            <a:gs pos="63000">
              <a:schemeClr val="dk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2475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udiowide"/>
              <a:buNone/>
              <a:defRPr sz="2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2475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59" r:id="rId5"/>
    <p:sldLayoutId id="2147483672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/>
          <p:nvPr/>
        </p:nvSpPr>
        <p:spPr>
          <a:xfrm>
            <a:off x="1727250" y="1228150"/>
            <a:ext cx="5689500" cy="2476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0"/>
          <p:cNvSpPr txBox="1">
            <a:spLocks noGrp="1"/>
          </p:cNvSpPr>
          <p:nvPr>
            <p:ph type="ctrTitle"/>
          </p:nvPr>
        </p:nvSpPr>
        <p:spPr>
          <a:xfrm>
            <a:off x="1573950" y="1212529"/>
            <a:ext cx="5892300" cy="235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fr-FR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Certification : Développeur d’application en Intelligence Artificiel</a:t>
            </a:r>
          </a:p>
        </p:txBody>
      </p:sp>
      <p:grpSp>
        <p:nvGrpSpPr>
          <p:cNvPr id="298" name="Google Shape;298;p30"/>
          <p:cNvGrpSpPr/>
          <p:nvPr/>
        </p:nvGrpSpPr>
        <p:grpSpPr>
          <a:xfrm>
            <a:off x="251472" y="3795355"/>
            <a:ext cx="1178637" cy="1096691"/>
            <a:chOff x="827350" y="3629733"/>
            <a:chExt cx="1431600" cy="1332067"/>
          </a:xfrm>
        </p:grpSpPr>
        <p:sp>
          <p:nvSpPr>
            <p:cNvPr id="299" name="Google Shape;299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" name="Google Shape;302;p30"/>
          <p:cNvGrpSpPr/>
          <p:nvPr/>
        </p:nvGrpSpPr>
        <p:grpSpPr>
          <a:xfrm>
            <a:off x="322602" y="2902809"/>
            <a:ext cx="781224" cy="726909"/>
            <a:chOff x="827350" y="3629733"/>
            <a:chExt cx="1431600" cy="1332067"/>
          </a:xfrm>
        </p:grpSpPr>
        <p:sp>
          <p:nvSpPr>
            <p:cNvPr id="303" name="Google Shape;303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30"/>
          <p:cNvGrpSpPr/>
          <p:nvPr/>
        </p:nvGrpSpPr>
        <p:grpSpPr>
          <a:xfrm>
            <a:off x="1816189" y="4394848"/>
            <a:ext cx="356325" cy="331552"/>
            <a:chOff x="827350" y="3629733"/>
            <a:chExt cx="1431600" cy="1332067"/>
          </a:xfrm>
        </p:grpSpPr>
        <p:sp>
          <p:nvSpPr>
            <p:cNvPr id="307" name="Google Shape;307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" name="Google Shape;310;p30"/>
          <p:cNvGrpSpPr/>
          <p:nvPr/>
        </p:nvGrpSpPr>
        <p:grpSpPr>
          <a:xfrm>
            <a:off x="7997348" y="3053248"/>
            <a:ext cx="895180" cy="832942"/>
            <a:chOff x="827350" y="3629733"/>
            <a:chExt cx="1431600" cy="1332067"/>
          </a:xfrm>
        </p:grpSpPr>
        <p:sp>
          <p:nvSpPr>
            <p:cNvPr id="311" name="Google Shape;311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" name="Google Shape;314;p30"/>
          <p:cNvGrpSpPr/>
          <p:nvPr/>
        </p:nvGrpSpPr>
        <p:grpSpPr>
          <a:xfrm>
            <a:off x="8208759" y="1489545"/>
            <a:ext cx="598982" cy="557337"/>
            <a:chOff x="827350" y="3629733"/>
            <a:chExt cx="1431600" cy="1332067"/>
          </a:xfrm>
        </p:grpSpPr>
        <p:sp>
          <p:nvSpPr>
            <p:cNvPr id="315" name="Google Shape;315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30"/>
          <p:cNvGrpSpPr/>
          <p:nvPr/>
        </p:nvGrpSpPr>
        <p:grpSpPr>
          <a:xfrm>
            <a:off x="8218135" y="2332238"/>
            <a:ext cx="464268" cy="431989"/>
            <a:chOff x="827350" y="3629733"/>
            <a:chExt cx="1431600" cy="1332067"/>
          </a:xfrm>
        </p:grpSpPr>
        <p:sp>
          <p:nvSpPr>
            <p:cNvPr id="319" name="Google Shape;319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7.png">
            <a:extLst>
              <a:ext uri="{FF2B5EF4-FFF2-40B4-BE49-F238E27FC236}">
                <a16:creationId xmlns:a16="http://schemas.microsoft.com/office/drawing/2014/main" id="{D7C7253D-C8CC-6A12-793E-2861EE5F707A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02868" y="189720"/>
            <a:ext cx="1943100" cy="657225"/>
          </a:xfrm>
          <a:prstGeom prst="rect">
            <a:avLst/>
          </a:prstGeom>
          <a:ln/>
        </p:spPr>
      </p:pic>
      <p:sp>
        <p:nvSpPr>
          <p:cNvPr id="283" name="Google Shape;283;p30"/>
          <p:cNvSpPr txBox="1">
            <a:spLocks noGrp="1"/>
          </p:cNvSpPr>
          <p:nvPr>
            <p:ph type="subTitle" idx="1"/>
          </p:nvPr>
        </p:nvSpPr>
        <p:spPr>
          <a:xfrm>
            <a:off x="1435511" y="3795355"/>
            <a:ext cx="5892300" cy="4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Bloc de compétences 2 - E2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Intégrer des modèles et des services d’intelligence artificielle</a:t>
            </a:r>
          </a:p>
        </p:txBody>
      </p:sp>
      <p:pic>
        <p:nvPicPr>
          <p:cNvPr id="3" name="image1.png">
            <a:extLst>
              <a:ext uri="{FF2B5EF4-FFF2-40B4-BE49-F238E27FC236}">
                <a16:creationId xmlns:a16="http://schemas.microsoft.com/office/drawing/2014/main" id="{174A4197-F3BC-5EAA-FE27-996C326A5DBD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6158853" y="60818"/>
            <a:ext cx="2733675" cy="1000125"/>
          </a:xfrm>
          <a:prstGeom prst="rect">
            <a:avLst/>
          </a:prstGeom>
          <a:ln/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AE4419F-29C7-C862-9FFF-FDCE3828E8A0}"/>
              </a:ext>
            </a:extLst>
          </p:cNvPr>
          <p:cNvSpPr txBox="1"/>
          <p:nvPr/>
        </p:nvSpPr>
        <p:spPr>
          <a:xfrm>
            <a:off x="3561348" y="3107118"/>
            <a:ext cx="5582652" cy="407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Marseille - Nice</a:t>
            </a:r>
            <a:endParaRPr lang="fr-FR" sz="105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43DD86E-1581-0F1D-3A10-5F3A5C90FE20}"/>
              </a:ext>
            </a:extLst>
          </p:cNvPr>
          <p:cNvSpPr txBox="1"/>
          <p:nvPr/>
        </p:nvSpPr>
        <p:spPr>
          <a:xfrm>
            <a:off x="7327811" y="4719840"/>
            <a:ext cx="5582652" cy="312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LOMBARDI 	Joachim</a:t>
            </a:r>
            <a:endParaRPr lang="fr-FR" sz="1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2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2"/>
          <p:cNvSpPr/>
          <p:nvPr/>
        </p:nvSpPr>
        <p:spPr>
          <a:xfrm>
            <a:off x="2014011" y="1391827"/>
            <a:ext cx="780000" cy="5727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2"/>
          <p:cNvSpPr/>
          <p:nvPr/>
        </p:nvSpPr>
        <p:spPr>
          <a:xfrm>
            <a:off x="6559342" y="1430931"/>
            <a:ext cx="780000" cy="5727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2"/>
          <p:cNvSpPr txBox="1">
            <a:spLocks noGrp="1"/>
          </p:cNvSpPr>
          <p:nvPr>
            <p:ph type="title" idx="21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sp>
        <p:nvSpPr>
          <p:cNvPr id="369" name="Google Shape;369;p32"/>
          <p:cNvSpPr txBox="1">
            <a:spLocks noGrp="1"/>
          </p:cNvSpPr>
          <p:nvPr>
            <p:ph type="title" idx="6"/>
          </p:nvPr>
        </p:nvSpPr>
        <p:spPr>
          <a:xfrm>
            <a:off x="578070" y="2292162"/>
            <a:ext cx="4119291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 Identification et Benchmark de Services d'IA</a:t>
            </a:r>
          </a:p>
        </p:txBody>
      </p:sp>
      <p:sp>
        <p:nvSpPr>
          <p:cNvPr id="371" name="Google Shape;371;p32"/>
          <p:cNvSpPr txBox="1">
            <a:spLocks noGrp="1"/>
          </p:cNvSpPr>
          <p:nvPr>
            <p:ph type="title" idx="14"/>
          </p:nvPr>
        </p:nvSpPr>
        <p:spPr>
          <a:xfrm>
            <a:off x="1953411" y="1473397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73" name="Google Shape;373;p32"/>
          <p:cNvSpPr txBox="1">
            <a:spLocks noGrp="1"/>
          </p:cNvSpPr>
          <p:nvPr>
            <p:ph type="title" idx="17"/>
          </p:nvPr>
        </p:nvSpPr>
        <p:spPr>
          <a:xfrm>
            <a:off x="4807272" y="2307900"/>
            <a:ext cx="4446639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Paramétrage et Intégration d'un Service d'IA</a:t>
            </a:r>
          </a:p>
        </p:txBody>
      </p:sp>
      <p:sp>
        <p:nvSpPr>
          <p:cNvPr id="376" name="Google Shape;376;p32"/>
          <p:cNvSpPr txBox="1">
            <a:spLocks noGrp="1"/>
          </p:cNvSpPr>
          <p:nvPr>
            <p:ph type="title" idx="20"/>
          </p:nvPr>
        </p:nvSpPr>
        <p:spPr>
          <a:xfrm>
            <a:off x="6466695" y="1493481"/>
            <a:ext cx="901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384" name="Google Shape;384;p32"/>
          <p:cNvGrpSpPr/>
          <p:nvPr/>
        </p:nvGrpSpPr>
        <p:grpSpPr>
          <a:xfrm>
            <a:off x="57111" y="583985"/>
            <a:ext cx="520959" cy="484739"/>
            <a:chOff x="827350" y="3629733"/>
            <a:chExt cx="1431600" cy="1332067"/>
          </a:xfrm>
        </p:grpSpPr>
        <p:sp>
          <p:nvSpPr>
            <p:cNvPr id="385" name="Google Shape;385;p32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32"/>
          <p:cNvGrpSpPr/>
          <p:nvPr/>
        </p:nvGrpSpPr>
        <p:grpSpPr>
          <a:xfrm>
            <a:off x="409461" y="85600"/>
            <a:ext cx="409581" cy="381104"/>
            <a:chOff x="827350" y="3629733"/>
            <a:chExt cx="1431600" cy="1332067"/>
          </a:xfrm>
        </p:grpSpPr>
        <p:sp>
          <p:nvSpPr>
            <p:cNvPr id="389" name="Google Shape;389;p32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363;p32">
            <a:extLst>
              <a:ext uri="{FF2B5EF4-FFF2-40B4-BE49-F238E27FC236}">
                <a16:creationId xmlns:a16="http://schemas.microsoft.com/office/drawing/2014/main" id="{2BD50E46-7B00-8B71-1EE7-A865FA4EA746}"/>
              </a:ext>
            </a:extLst>
          </p:cNvPr>
          <p:cNvSpPr txBox="1">
            <a:spLocks/>
          </p:cNvSpPr>
          <p:nvPr/>
        </p:nvSpPr>
        <p:spPr>
          <a:xfrm>
            <a:off x="3380920" y="3705774"/>
            <a:ext cx="2852704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udiowide"/>
              <a:buNone/>
              <a:defRPr sz="2000" b="0" i="0" u="none" strike="noStrike" cap="none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dirty="0"/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1339813" y="1228150"/>
            <a:ext cx="2911500" cy="2476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3"/>
          <p:cNvSpPr txBox="1">
            <a:spLocks noGrp="1"/>
          </p:cNvSpPr>
          <p:nvPr>
            <p:ph type="title"/>
          </p:nvPr>
        </p:nvSpPr>
        <p:spPr>
          <a:xfrm>
            <a:off x="4337389" y="1575328"/>
            <a:ext cx="4594284" cy="111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Identification et Benchmark de Services d'IA</a:t>
            </a:r>
          </a:p>
        </p:txBody>
      </p:sp>
      <p:sp>
        <p:nvSpPr>
          <p:cNvPr id="399" name="Google Shape;399;p33"/>
          <p:cNvSpPr txBox="1">
            <a:spLocks noGrp="1"/>
          </p:cNvSpPr>
          <p:nvPr>
            <p:ph type="title" idx="2"/>
          </p:nvPr>
        </p:nvSpPr>
        <p:spPr>
          <a:xfrm>
            <a:off x="1931113" y="1872250"/>
            <a:ext cx="1728900" cy="11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07" name="Google Shape;407;p33"/>
          <p:cNvGrpSpPr/>
          <p:nvPr/>
        </p:nvGrpSpPr>
        <p:grpSpPr>
          <a:xfrm>
            <a:off x="558602" y="508321"/>
            <a:ext cx="781224" cy="726909"/>
            <a:chOff x="827350" y="3629733"/>
            <a:chExt cx="1431600" cy="1332067"/>
          </a:xfrm>
        </p:grpSpPr>
        <p:sp>
          <p:nvSpPr>
            <p:cNvPr id="408" name="Google Shape;408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33"/>
          <p:cNvGrpSpPr/>
          <p:nvPr/>
        </p:nvGrpSpPr>
        <p:grpSpPr>
          <a:xfrm>
            <a:off x="1387564" y="321673"/>
            <a:ext cx="356325" cy="331552"/>
            <a:chOff x="827350" y="3629733"/>
            <a:chExt cx="1431600" cy="1332067"/>
          </a:xfrm>
        </p:grpSpPr>
        <p:sp>
          <p:nvSpPr>
            <p:cNvPr id="412" name="Google Shape;412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" name="Google Shape;415;p33"/>
          <p:cNvGrpSpPr/>
          <p:nvPr/>
        </p:nvGrpSpPr>
        <p:grpSpPr>
          <a:xfrm>
            <a:off x="7535601" y="3848738"/>
            <a:ext cx="895180" cy="832942"/>
            <a:chOff x="827350" y="3629733"/>
            <a:chExt cx="1431600" cy="1332067"/>
          </a:xfrm>
        </p:grpSpPr>
        <p:sp>
          <p:nvSpPr>
            <p:cNvPr id="416" name="Google Shape;416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33"/>
          <p:cNvGrpSpPr/>
          <p:nvPr/>
        </p:nvGrpSpPr>
        <p:grpSpPr>
          <a:xfrm>
            <a:off x="7902683" y="2980240"/>
            <a:ext cx="598982" cy="557337"/>
            <a:chOff x="827350" y="3629733"/>
            <a:chExt cx="1431600" cy="1332067"/>
          </a:xfrm>
        </p:grpSpPr>
        <p:sp>
          <p:nvSpPr>
            <p:cNvPr id="420" name="Google Shape;420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33"/>
          <p:cNvGrpSpPr/>
          <p:nvPr/>
        </p:nvGrpSpPr>
        <p:grpSpPr>
          <a:xfrm>
            <a:off x="6634531" y="4239131"/>
            <a:ext cx="464268" cy="431989"/>
            <a:chOff x="827350" y="3629733"/>
            <a:chExt cx="1431600" cy="1332067"/>
          </a:xfrm>
        </p:grpSpPr>
        <p:sp>
          <p:nvSpPr>
            <p:cNvPr id="424" name="Google Shape;424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32"/>
          <p:cNvSpPr txBox="1">
            <a:spLocks noGrp="1"/>
          </p:cNvSpPr>
          <p:nvPr>
            <p:ph type="subTitle" idx="1"/>
          </p:nvPr>
        </p:nvSpPr>
        <p:spPr>
          <a:xfrm>
            <a:off x="4572000" y="2934574"/>
            <a:ext cx="3952744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Moteurs de recherche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 pitchFamily="34" charset="0"/>
              <a:buChar char="•"/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</a:rPr>
              <a:t>Elasticsearch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LLM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>
          <a:extLst>
            <a:ext uri="{FF2B5EF4-FFF2-40B4-BE49-F238E27FC236}">
              <a16:creationId xmlns:a16="http://schemas.microsoft.com/office/drawing/2014/main" id="{E7DA1BBA-F8C2-A312-0070-3D7706EE8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>
            <a:extLst>
              <a:ext uri="{FF2B5EF4-FFF2-40B4-BE49-F238E27FC236}">
                <a16:creationId xmlns:a16="http://schemas.microsoft.com/office/drawing/2014/main" id="{D2E07664-07F4-7EED-E5B2-EC647B339701}"/>
              </a:ext>
            </a:extLst>
          </p:cNvPr>
          <p:cNvSpPr/>
          <p:nvPr/>
        </p:nvSpPr>
        <p:spPr>
          <a:xfrm>
            <a:off x="1339813" y="1228150"/>
            <a:ext cx="2911500" cy="2476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3">
            <a:extLst>
              <a:ext uri="{FF2B5EF4-FFF2-40B4-BE49-F238E27FC236}">
                <a16:creationId xmlns:a16="http://schemas.microsoft.com/office/drawing/2014/main" id="{B240C58E-7F4F-01D0-0A2F-AA1FCE6965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0717" y="1611406"/>
            <a:ext cx="4647627" cy="111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Paramétrage et Intégration d'un Service d'IA</a:t>
            </a:r>
          </a:p>
        </p:txBody>
      </p:sp>
      <p:sp>
        <p:nvSpPr>
          <p:cNvPr id="399" name="Google Shape;399;p33">
            <a:extLst>
              <a:ext uri="{FF2B5EF4-FFF2-40B4-BE49-F238E27FC236}">
                <a16:creationId xmlns:a16="http://schemas.microsoft.com/office/drawing/2014/main" id="{D01E1AF0-FDE7-11F4-07B1-7A4A438B1D2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006741" y="1872250"/>
            <a:ext cx="1953368" cy="11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407" name="Google Shape;407;p33">
            <a:extLst>
              <a:ext uri="{FF2B5EF4-FFF2-40B4-BE49-F238E27FC236}">
                <a16:creationId xmlns:a16="http://schemas.microsoft.com/office/drawing/2014/main" id="{237D82AB-D9DF-3CAE-3929-2CC87956E567}"/>
              </a:ext>
            </a:extLst>
          </p:cNvPr>
          <p:cNvGrpSpPr/>
          <p:nvPr/>
        </p:nvGrpSpPr>
        <p:grpSpPr>
          <a:xfrm>
            <a:off x="558602" y="508321"/>
            <a:ext cx="781224" cy="726909"/>
            <a:chOff x="827350" y="3629733"/>
            <a:chExt cx="1431600" cy="1332067"/>
          </a:xfrm>
        </p:grpSpPr>
        <p:sp>
          <p:nvSpPr>
            <p:cNvPr id="408" name="Google Shape;408;p33">
              <a:extLst>
                <a:ext uri="{FF2B5EF4-FFF2-40B4-BE49-F238E27FC236}">
                  <a16:creationId xmlns:a16="http://schemas.microsoft.com/office/drawing/2014/main" id="{9C1A7462-2397-3469-6F7F-B8C1514A7438}"/>
                </a:ext>
              </a:extLst>
            </p:cNvPr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>
              <a:extLst>
                <a:ext uri="{FF2B5EF4-FFF2-40B4-BE49-F238E27FC236}">
                  <a16:creationId xmlns:a16="http://schemas.microsoft.com/office/drawing/2014/main" id="{1DCB7BE5-1A1B-3164-33DB-FD497A3DFA02}"/>
                </a:ext>
              </a:extLst>
            </p:cNvPr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>
              <a:extLst>
                <a:ext uri="{FF2B5EF4-FFF2-40B4-BE49-F238E27FC236}">
                  <a16:creationId xmlns:a16="http://schemas.microsoft.com/office/drawing/2014/main" id="{C0187ADC-9A84-39F9-E1E1-D791DB5F4ECB}"/>
                </a:ext>
              </a:extLst>
            </p:cNvPr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33">
            <a:extLst>
              <a:ext uri="{FF2B5EF4-FFF2-40B4-BE49-F238E27FC236}">
                <a16:creationId xmlns:a16="http://schemas.microsoft.com/office/drawing/2014/main" id="{B8EE73C8-1AD3-9DA7-2A4C-2B71AF45D447}"/>
              </a:ext>
            </a:extLst>
          </p:cNvPr>
          <p:cNvGrpSpPr/>
          <p:nvPr/>
        </p:nvGrpSpPr>
        <p:grpSpPr>
          <a:xfrm>
            <a:off x="1387564" y="321673"/>
            <a:ext cx="356325" cy="331552"/>
            <a:chOff x="827350" y="3629733"/>
            <a:chExt cx="1431600" cy="1332067"/>
          </a:xfrm>
        </p:grpSpPr>
        <p:sp>
          <p:nvSpPr>
            <p:cNvPr id="412" name="Google Shape;412;p33">
              <a:extLst>
                <a:ext uri="{FF2B5EF4-FFF2-40B4-BE49-F238E27FC236}">
                  <a16:creationId xmlns:a16="http://schemas.microsoft.com/office/drawing/2014/main" id="{6E63D446-0097-B8E9-9D4C-E69DB2BD0430}"/>
                </a:ext>
              </a:extLst>
            </p:cNvPr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>
              <a:extLst>
                <a:ext uri="{FF2B5EF4-FFF2-40B4-BE49-F238E27FC236}">
                  <a16:creationId xmlns:a16="http://schemas.microsoft.com/office/drawing/2014/main" id="{26C76398-3A91-10AA-A6C0-FECF14E23A39}"/>
                </a:ext>
              </a:extLst>
            </p:cNvPr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>
              <a:extLst>
                <a:ext uri="{FF2B5EF4-FFF2-40B4-BE49-F238E27FC236}">
                  <a16:creationId xmlns:a16="http://schemas.microsoft.com/office/drawing/2014/main" id="{E6745865-0C65-B2FD-4D05-630A1984F05A}"/>
                </a:ext>
              </a:extLst>
            </p:cNvPr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" name="Google Shape;415;p33">
            <a:extLst>
              <a:ext uri="{FF2B5EF4-FFF2-40B4-BE49-F238E27FC236}">
                <a16:creationId xmlns:a16="http://schemas.microsoft.com/office/drawing/2014/main" id="{7EB63A04-8DAB-7581-4F2C-91F38E392ADA}"/>
              </a:ext>
            </a:extLst>
          </p:cNvPr>
          <p:cNvGrpSpPr/>
          <p:nvPr/>
        </p:nvGrpSpPr>
        <p:grpSpPr>
          <a:xfrm>
            <a:off x="7535601" y="3848738"/>
            <a:ext cx="895180" cy="832942"/>
            <a:chOff x="827350" y="3629733"/>
            <a:chExt cx="1431600" cy="1332067"/>
          </a:xfrm>
        </p:grpSpPr>
        <p:sp>
          <p:nvSpPr>
            <p:cNvPr id="416" name="Google Shape;416;p33">
              <a:extLst>
                <a:ext uri="{FF2B5EF4-FFF2-40B4-BE49-F238E27FC236}">
                  <a16:creationId xmlns:a16="http://schemas.microsoft.com/office/drawing/2014/main" id="{A0E48BC2-1B60-B261-56EE-E01D090E3B5D}"/>
                </a:ext>
              </a:extLst>
            </p:cNvPr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>
              <a:extLst>
                <a:ext uri="{FF2B5EF4-FFF2-40B4-BE49-F238E27FC236}">
                  <a16:creationId xmlns:a16="http://schemas.microsoft.com/office/drawing/2014/main" id="{13ECB8A9-1DB5-FB4A-BFCB-E8E919B01942}"/>
                </a:ext>
              </a:extLst>
            </p:cNvPr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>
              <a:extLst>
                <a:ext uri="{FF2B5EF4-FFF2-40B4-BE49-F238E27FC236}">
                  <a16:creationId xmlns:a16="http://schemas.microsoft.com/office/drawing/2014/main" id="{6F704ACD-F562-93B6-05BA-B28492B61E21}"/>
                </a:ext>
              </a:extLst>
            </p:cNvPr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33">
            <a:extLst>
              <a:ext uri="{FF2B5EF4-FFF2-40B4-BE49-F238E27FC236}">
                <a16:creationId xmlns:a16="http://schemas.microsoft.com/office/drawing/2014/main" id="{8F5633BC-DD9E-3306-583A-AB542039989E}"/>
              </a:ext>
            </a:extLst>
          </p:cNvPr>
          <p:cNvGrpSpPr/>
          <p:nvPr/>
        </p:nvGrpSpPr>
        <p:grpSpPr>
          <a:xfrm>
            <a:off x="7902683" y="2980240"/>
            <a:ext cx="598982" cy="557337"/>
            <a:chOff x="827350" y="3629733"/>
            <a:chExt cx="1431600" cy="1332067"/>
          </a:xfrm>
        </p:grpSpPr>
        <p:sp>
          <p:nvSpPr>
            <p:cNvPr id="420" name="Google Shape;420;p33">
              <a:extLst>
                <a:ext uri="{FF2B5EF4-FFF2-40B4-BE49-F238E27FC236}">
                  <a16:creationId xmlns:a16="http://schemas.microsoft.com/office/drawing/2014/main" id="{9BC30FA6-AAD7-D1A1-0312-F05C3879BBE1}"/>
                </a:ext>
              </a:extLst>
            </p:cNvPr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3">
              <a:extLst>
                <a:ext uri="{FF2B5EF4-FFF2-40B4-BE49-F238E27FC236}">
                  <a16:creationId xmlns:a16="http://schemas.microsoft.com/office/drawing/2014/main" id="{D0B87316-9444-1FB2-7D5D-EB6F8CF78270}"/>
                </a:ext>
              </a:extLst>
            </p:cNvPr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>
              <a:extLst>
                <a:ext uri="{FF2B5EF4-FFF2-40B4-BE49-F238E27FC236}">
                  <a16:creationId xmlns:a16="http://schemas.microsoft.com/office/drawing/2014/main" id="{E6A1538C-0026-6E3A-04D5-B17F3E05FE62}"/>
                </a:ext>
              </a:extLst>
            </p:cNvPr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33">
            <a:extLst>
              <a:ext uri="{FF2B5EF4-FFF2-40B4-BE49-F238E27FC236}">
                <a16:creationId xmlns:a16="http://schemas.microsoft.com/office/drawing/2014/main" id="{0A489233-880B-B489-66C7-9E056E0DF80E}"/>
              </a:ext>
            </a:extLst>
          </p:cNvPr>
          <p:cNvGrpSpPr/>
          <p:nvPr/>
        </p:nvGrpSpPr>
        <p:grpSpPr>
          <a:xfrm>
            <a:off x="6634531" y="4239131"/>
            <a:ext cx="464268" cy="431989"/>
            <a:chOff x="827350" y="3629733"/>
            <a:chExt cx="1431600" cy="1332067"/>
          </a:xfrm>
        </p:grpSpPr>
        <p:sp>
          <p:nvSpPr>
            <p:cNvPr id="424" name="Google Shape;424;p33">
              <a:extLst>
                <a:ext uri="{FF2B5EF4-FFF2-40B4-BE49-F238E27FC236}">
                  <a16:creationId xmlns:a16="http://schemas.microsoft.com/office/drawing/2014/main" id="{F54CF8A6-F980-4ED8-01C0-F174C7ED4FB4}"/>
                </a:ext>
              </a:extLst>
            </p:cNvPr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3">
              <a:extLst>
                <a:ext uri="{FF2B5EF4-FFF2-40B4-BE49-F238E27FC236}">
                  <a16:creationId xmlns:a16="http://schemas.microsoft.com/office/drawing/2014/main" id="{5D7D0D0C-40CA-7C2E-5A20-10AF3BCD0C94}"/>
                </a:ext>
              </a:extLst>
            </p:cNvPr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>
              <a:extLst>
                <a:ext uri="{FF2B5EF4-FFF2-40B4-BE49-F238E27FC236}">
                  <a16:creationId xmlns:a16="http://schemas.microsoft.com/office/drawing/2014/main" id="{678F3469-207C-7C15-F3F7-3EA1F9913EE3}"/>
                </a:ext>
              </a:extLst>
            </p:cNvPr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365;p32">
            <a:extLst>
              <a:ext uri="{FF2B5EF4-FFF2-40B4-BE49-F238E27FC236}">
                <a16:creationId xmlns:a16="http://schemas.microsoft.com/office/drawing/2014/main" id="{A8F3A513-C9FC-6F79-F960-5877C0A2B4F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160887" y="2872265"/>
            <a:ext cx="3952744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 pitchFamily="34" charset="0"/>
              <a:buChar char="•"/>
            </a:pPr>
            <a:r>
              <a:rPr lang="fr-FR" dirty="0">
                <a:latin typeface="Calibri" panose="020F0502020204030204" pitchFamily="34" charset="0"/>
                <a:ea typeface="Calibri" panose="020F0502020204030204" pitchFamily="34" charset="0"/>
              </a:rPr>
              <a:t>Mistral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RAG</a:t>
            </a:r>
          </a:p>
        </p:txBody>
      </p:sp>
      <p:pic>
        <p:nvPicPr>
          <p:cNvPr id="5" name="Enregistrement d’écran 4">
            <a:hlinkClick r:id="" action="ppaction://media"/>
            <a:extLst>
              <a:ext uri="{FF2B5EF4-FFF2-40B4-BE49-F238E27FC236}">
                <a16:creationId xmlns:a16="http://schemas.microsoft.com/office/drawing/2014/main" id="{62B27759-3F3A-165D-03FA-6603EC0743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42913"/>
            <a:ext cx="9144000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189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05CA1D-B666-88F6-59EF-F3F93A673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40000"/>
                    <a:lumOff val="60000"/>
                  </a:schemeClr>
                </a:solidFill>
              </a:rPr>
              <a:t>Conclusion</a:t>
            </a:r>
          </a:p>
        </p:txBody>
      </p:sp>
      <p:pic>
        <p:nvPicPr>
          <p:cNvPr id="3" name="image5.png">
            <a:extLst>
              <a:ext uri="{FF2B5EF4-FFF2-40B4-BE49-F238E27FC236}">
                <a16:creationId xmlns:a16="http://schemas.microsoft.com/office/drawing/2014/main" id="{D0882496-453A-3C91-58EC-4EDF3CE7C015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832834" y="1479625"/>
            <a:ext cx="5760720" cy="204978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919167239"/>
      </p:ext>
    </p:extLst>
  </p:cSld>
  <p:clrMapOvr>
    <a:masterClrMapping/>
  </p:clrMapOvr>
</p:sld>
</file>

<file path=ppt/theme/theme1.xml><?xml version="1.0" encoding="utf-8"?>
<a:theme xmlns:a="http://schemas.openxmlformats.org/drawingml/2006/main" name="Cyber-Futuristic AI Technology Thesis Defense by Slidesgo">
  <a:themeElements>
    <a:clrScheme name="Simple Light">
      <a:dk1>
        <a:srgbClr val="031126"/>
      </a:dk1>
      <a:lt1>
        <a:srgbClr val="FFFFFF"/>
      </a:lt1>
      <a:dk2>
        <a:srgbClr val="10355F"/>
      </a:dk2>
      <a:lt2>
        <a:srgbClr val="3B8794"/>
      </a:lt2>
      <a:accent1>
        <a:srgbClr val="51AFD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1238</TotalTime>
  <Words>66</Words>
  <Application>Microsoft Office PowerPoint</Application>
  <PresentationFormat>Affichage à l'écran (16:9)</PresentationFormat>
  <Paragraphs>21</Paragraphs>
  <Slides>5</Slides>
  <Notes>4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Calibri</vt:lpstr>
      <vt:lpstr>Audiowide</vt:lpstr>
      <vt:lpstr>Karla</vt:lpstr>
      <vt:lpstr>Arial</vt:lpstr>
      <vt:lpstr>Cyber-Futuristic AI Technology Thesis Defense by Slidesgo</vt:lpstr>
      <vt:lpstr>Certification : Développeur d’application en Intelligence Artificiel</vt:lpstr>
      <vt:lpstr>Plan</vt:lpstr>
      <vt:lpstr>Identification et Benchmark de Services d'IA</vt:lpstr>
      <vt:lpstr>Paramétrage et Intégration d'un Service d'IA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joachim simplon</cp:lastModifiedBy>
  <cp:revision>16</cp:revision>
  <dcterms:modified xsi:type="dcterms:W3CDTF">2025-03-22T22:59:34Z</dcterms:modified>
</cp:coreProperties>
</file>